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61" r:id="rId4"/>
    <p:sldId id="257" r:id="rId5"/>
    <p:sldId id="258" r:id="rId6"/>
    <p:sldId id="260" r:id="rId7"/>
    <p:sldId id="264" r:id="rId8"/>
    <p:sldId id="265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366"/>
    <p:restoredTop sz="95755"/>
  </p:normalViewPr>
  <p:slideViewPr>
    <p:cSldViewPr snapToGrid="0" snapToObjects="1">
      <p:cViewPr varScale="1">
        <p:scale>
          <a:sx n="107" d="100"/>
          <a:sy n="107" d="100"/>
        </p:scale>
        <p:origin x="1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F1C56-8A72-4858-851C-F15B634C74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85900" y="1122362"/>
            <a:ext cx="8609322" cy="3744209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1834EB-45A5-426C-824A-8F07CA8F6D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85900" y="5230134"/>
            <a:ext cx="4610100" cy="942065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D55F2-5374-4778-B1EE-98996792D0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4044F8-E727-4D63-B6D6-26482F83D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41F76-D956-4205-AD99-E91FD5FCC0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0412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CA6D4F-1C6D-40FB-9A92-C86C4E15C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67BDDB-F95B-4041-AA53-71BBCB26D9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977052-C8EA-459E-9E10-8EE28C50E1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3E6650-E3AD-4C98-88FE-F5152966FE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54FED5-B228-4E3C-BFEE-0BC47D95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454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B0A243A-5463-4C65-85DA-03BECDAE63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31898" y="897973"/>
            <a:ext cx="2674301" cy="5278989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10153C-6948-4108-8FF1-033F66D4CA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854169"/>
            <a:ext cx="7734300" cy="532279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345988-B24C-46FE-87B0-55D4FB7CBC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3AB2DB-BD1F-41F7-AC5E-57249C270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081E3DB-BDAB-40CA-ABA3-A3662C0688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1022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11A1B-E09A-4F93-BC68-B160114AFC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C8C4A9-27ED-4E86-A256-5009E31342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20000"/>
              </a:lnSpc>
              <a:defRPr/>
            </a:lvl1pPr>
            <a:lvl2pPr>
              <a:lnSpc>
                <a:spcPct val="120000"/>
              </a:lnSpc>
              <a:defRPr/>
            </a:lvl2pPr>
            <a:lvl3pPr>
              <a:lnSpc>
                <a:spcPct val="120000"/>
              </a:lnSpc>
              <a:defRPr sz="1400"/>
            </a:lvl3pPr>
            <a:lvl4pPr>
              <a:lnSpc>
                <a:spcPct val="120000"/>
              </a:lnSpc>
              <a:defRPr sz="1200"/>
            </a:lvl4pPr>
            <a:lvl5pPr>
              <a:lnSpc>
                <a:spcPct val="120000"/>
              </a:lnSpc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5CF91C-8771-4949-A397-928A5743E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3EA0ED-4961-4254-B34E-71D14C4E05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497152-BD97-4A72-8B07-CD2BC57B8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761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4EAF4-C10D-4650-9587-15DA8E9F9C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1368862"/>
            <a:ext cx="9486900" cy="3679656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A1D5C2-6E93-4B23-A0CA-D5D7E735C7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5318974"/>
            <a:ext cx="9486900" cy="853225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815BFB-5D28-4ABE-AD37-0C6C3FD94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A4035B-0539-4A03-87C0-22E52C98B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327ADF-48C9-49CF-BD4D-82399BF64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2240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A2FB-0310-4935-B7F7-E47876CD4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87C14-52AB-4AAC-9038-29CF58EA6E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19200" y="2168278"/>
            <a:ext cx="4702921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2E45A-DCC0-4701-9D67-EF56AECE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69880" y="2168278"/>
            <a:ext cx="4782699" cy="400868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AF0813-A167-4D17-AA79-07BD9765FE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A940D7-D4C1-4C24-95F3-29A849CEEE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949AB7-007E-4D4D-A2C1-2C5C3310C0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61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2B0184-BDFD-48DE-B858-B81887BFD3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75359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724FEB2-6EEC-49D4-9466-0F7A6EDB0C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1" y="2109789"/>
            <a:ext cx="4507931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E8CF0-BAB6-4BF2-836F-FED0AF88A8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19201" y="3063530"/>
            <a:ext cx="4507930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0751AB-FCF0-450B-A6DF-9B9A2AD2C2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64867" y="2109789"/>
            <a:ext cx="4507932" cy="837257"/>
          </a:xfrm>
        </p:spPr>
        <p:txBody>
          <a:bodyPr anchor="b">
            <a:normAutofit/>
          </a:bodyPr>
          <a:lstStyle>
            <a:lvl1pPr marL="0" indent="0">
              <a:buNone/>
              <a:defRPr sz="20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3898E7-3130-4CE6-AA11-C9CC8214EA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64867" y="3063530"/>
            <a:ext cx="4507932" cy="3126131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85675-9678-4CB3-9AAB-D727D2B58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5F8314-1849-461A-AAF2-BF149646D5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69738E-5865-473C-BAFB-BDB385C069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0345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7AC40-59FF-4CE3-B49C-C824A784C5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2FAB63-E9CE-4359-A54B-07AC7E9BBA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939854-5165-4C41-8DCA-D42DFD7D9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F1768E0-4535-4B0D-8B94-4C10740B0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7787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84678E3-D115-4E49-9ECB-656CF2319E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21E6FC-7F84-4673-81D6-B85FE26D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0318A-245C-4841-AB57-CEC5CC124D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4704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0F847B-9D86-47FF-B24A-EEA5F73EA1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776472" cy="2852928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AC0675-AD2F-44DC-8FF3-4454258A59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7582" y="987425"/>
            <a:ext cx="5948618" cy="4873625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D96356-C0F0-4C22-B9B6-C7E0BE4F37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200" y="3484210"/>
            <a:ext cx="3768934" cy="238477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3EFD71-2ACA-4041-9EA2-86E7B81C31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ECACE3-32A8-4245-97AC-5797C147E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D63845-314D-499C-BB75-CE9162BE6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851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6D3DB-B1F8-4892-96F7-0BE21DE637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457200"/>
            <a:ext cx="3932349" cy="2852670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40AB405-B2E9-4C4B-930C-CF1B63342F1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674810" y="657055"/>
            <a:ext cx="5831389" cy="55151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AF82ED-5295-4670-A3A8-B7813FF471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219199" y="3484210"/>
            <a:ext cx="3768934" cy="23768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8BCDD2-4389-41FA-BE68-6805E3290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C1D4C8-D966-41BE-B38F-54B9134FF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A7339F-1169-4FB1-8FAA-781335ECB2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6838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2104591-A10E-46C3-952B-F25DCBDAD1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200" y="365125"/>
            <a:ext cx="9493249" cy="157797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F77F62-7300-4B81-8F9B-D040A0EE17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19200" y="2318032"/>
            <a:ext cx="9493250" cy="38541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52CF0-2C7E-4A4C-BD7E-B7CEFF0DC4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16200000">
            <a:off x="-1029207" y="4680813"/>
            <a:ext cx="27583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8C1E1FAD-7351-4908-963A-08EA8E4AB7A0}" type="datetimeFigureOut">
              <a:rPr lang="en-US" smtClean="0"/>
              <a:t>5/12/22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B49E98-61B4-4398-B18F-534336EA17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61112" y="6356350"/>
            <a:ext cx="55096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76DC5D-5820-4314-ADE6-9CD1C7D4A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05482" y="6356350"/>
            <a:ext cx="111208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</a:defRPr>
            </a:lvl1pPr>
          </a:lstStyle>
          <a:p>
            <a:fld id="{1CF2D47E-0AF1-4C27-801F-64E3E5BF7F72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23F5135F-115E-423C-BE4A-B56C35DC9F3E}"/>
              </a:ext>
            </a:extLst>
          </p:cNvPr>
          <p:cNvGrpSpPr/>
          <p:nvPr/>
        </p:nvGrpSpPr>
        <p:grpSpPr>
          <a:xfrm>
            <a:off x="174436" y="6356005"/>
            <a:ext cx="358083" cy="358083"/>
            <a:chOff x="4135740" y="1745599"/>
            <a:chExt cx="558732" cy="55873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82C1E318-0F1F-4920-8C7D-FBAC66631B54}"/>
                </a:ext>
              </a:extLst>
            </p:cNvPr>
            <p:cNvGrpSpPr/>
            <p:nvPr/>
          </p:nvGrpSpPr>
          <p:grpSpPr>
            <a:xfrm>
              <a:off x="4135740" y="1745599"/>
              <a:ext cx="558732" cy="558732"/>
              <a:chOff x="1028007" y="1706560"/>
              <a:chExt cx="575710" cy="575710"/>
            </a:xfrm>
          </p:grpSpPr>
          <p:cxnSp>
            <p:nvCxnSpPr>
              <p:cNvPr id="10" name="Straight Connector 9">
                <a:extLst>
                  <a:ext uri="{FF2B5EF4-FFF2-40B4-BE49-F238E27FC236}">
                    <a16:creationId xmlns:a16="http://schemas.microsoft.com/office/drawing/2014/main" id="{DE4A7237-B6EB-4FB7-8B68-7C27438D477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Connector 10">
                <a:extLst>
                  <a:ext uri="{FF2B5EF4-FFF2-40B4-BE49-F238E27FC236}">
                    <a16:creationId xmlns:a16="http://schemas.microsoft.com/office/drawing/2014/main" id="{84E00FDE-0838-4B5B-A782-6B6C92DB0A89}"/>
                  </a:ext>
                </a:extLst>
              </p:cNvPr>
              <p:cNvCxnSpPr>
                <a:cxnSpLocks/>
              </p:cNvCxnSpPr>
              <p:nvPr/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BC1B2F3-8E83-4A70-B103-979C67EECED1}"/>
                </a:ext>
              </a:extLst>
            </p:cNvPr>
            <p:cNvSpPr/>
            <p:nvPr/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151760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4000" i="1" kern="1200">
          <a:solidFill>
            <a:srgbClr val="000000"/>
          </a:solidFill>
          <a:highlight>
            <a:srgbClr val="FFFF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822960" indent="-228600" algn="l" defTabSz="914400" rtl="0" eaLnBrk="1" latinLnBrk="0" hangingPunct="1">
        <a:lnSpc>
          <a:spcPct val="120000"/>
        </a:lnSpc>
        <a:spcBef>
          <a:spcPts val="500"/>
        </a:spcBef>
        <a:buFont typeface="Consolas" panose="020B0609020204030204" pitchFamily="49" charset="0"/>
        <a:buChar char="+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058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8">
            <a:extLst>
              <a:ext uri="{FF2B5EF4-FFF2-40B4-BE49-F238E27FC236}">
                <a16:creationId xmlns:a16="http://schemas.microsoft.com/office/drawing/2014/main" id="{45D307FA-6EBE-462C-99A2-25512D13E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0">
            <a:extLst>
              <a:ext uri="{FF2B5EF4-FFF2-40B4-BE49-F238E27FC236}">
                <a16:creationId xmlns:a16="http://schemas.microsoft.com/office/drawing/2014/main" id="{DEAF34AB-AE16-45B5-ABC1-801F062234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/>
            <a:srcRect/>
            <a:tile tx="0" ty="0" sx="100000" sy="100000" flip="none" algn="tl"/>
          </a:blip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Video 20">
            <a:extLst>
              <a:ext uri="{FF2B5EF4-FFF2-40B4-BE49-F238E27FC236}">
                <a16:creationId xmlns:a16="http://schemas.microsoft.com/office/drawing/2014/main" id="{1AD1944D-6BFA-5ADA-6B03-DEFC8CC1845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>
            <a:alphaModFix amt="84000"/>
          </a:blip>
          <a:srcRect t="284" r="-1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B20F68C-33F0-439B-8625-CDC2BA6761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729944" y="729943"/>
            <a:ext cx="6858000" cy="5398113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35000"/>
                </a:srgbClr>
              </a:gs>
              <a:gs pos="100000">
                <a:srgbClr val="000000">
                  <a:alpha val="0"/>
                </a:srgbClr>
              </a:gs>
              <a:gs pos="37000">
                <a:srgbClr val="000000">
                  <a:alpha val="20000"/>
                </a:srgbClr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89F28C-49F1-376B-D573-5C5431DA1B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2356" y="853440"/>
            <a:ext cx="4063873" cy="1569719"/>
          </a:xfrm>
        </p:spPr>
        <p:txBody>
          <a:bodyPr anchor="t">
            <a:normAutofit/>
          </a:bodyPr>
          <a:lstStyle/>
          <a:p>
            <a:r>
              <a:rPr lang="en-US" sz="3200"/>
              <a:t>Ai Core </a:t>
            </a:r>
            <a:br>
              <a:rPr lang="en-US" sz="3200"/>
            </a:br>
            <a:r>
              <a:rPr lang="en-US" sz="3200"/>
              <a:t>Hangman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D2F9D7-8902-80B1-43C6-1E7664241D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2355" y="2423160"/>
            <a:ext cx="4063874" cy="15697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12 May 2022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EA453187-2CF0-46A9-AA9B-8918BA68D0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74436" y="6388259"/>
            <a:ext cx="358083" cy="368964"/>
            <a:chOff x="4135740" y="1795926"/>
            <a:chExt cx="558732" cy="57571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16B33614-B2DD-490C-BEA3-564129B6AA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4135740" y="1795926"/>
              <a:ext cx="558732" cy="575710"/>
              <a:chOff x="1028007" y="1706560"/>
              <a:chExt cx="575710" cy="575710"/>
            </a:xfrm>
          </p:grpSpPr>
          <p:cxnSp>
            <p:nvCxnSpPr>
              <p:cNvPr id="18" name="Straight Connector 17">
                <a:extLst>
                  <a:ext uri="{FF2B5EF4-FFF2-40B4-BE49-F238E27FC236}">
                    <a16:creationId xmlns:a16="http://schemas.microsoft.com/office/drawing/2014/main" id="{BA8B0DBA-6761-4CDC-8B71-C1594FC5B0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21A15258-2360-45C1-8DBA-ACD6A100262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CxnSpPr>
                <a:cxnSpLocks/>
              </p:cNvCxn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CxnSpPr>
            <p:spPr>
              <a:xfrm rot="16200000">
                <a:off x="1028007" y="1994415"/>
                <a:ext cx="575710" cy="0"/>
              </a:xfrm>
              <a:prstGeom prst="line">
                <a:avLst/>
              </a:prstGeom>
              <a:ln w="9525">
                <a:solidFill>
                  <a:srgbClr val="FFFFF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0AE5B18B-E1A6-4A04-86B9-294AC2BCFE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36389" y="1946248"/>
              <a:ext cx="157434" cy="157434"/>
            </a:xfrm>
            <a:prstGeom prst="ellipse">
              <a:avLst/>
            </a:prstGeom>
            <a:noFill/>
            <a:ln w="9525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50920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85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ext, timeline&#10;&#10;Description automatically generated">
            <a:extLst>
              <a:ext uri="{FF2B5EF4-FFF2-40B4-BE49-F238E27FC236}">
                <a16:creationId xmlns:a16="http://schemas.microsoft.com/office/drawing/2014/main" id="{FE5D61BF-8D29-39E4-2A1D-CF9D978C8F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3050" y="1447800"/>
            <a:ext cx="91059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858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6820558-34B8-2474-1B63-6C36E758B8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350" y="1936750"/>
            <a:ext cx="9131300" cy="298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821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812A0323-72C7-0C58-7043-F878266C6847}"/>
              </a:ext>
            </a:extLst>
          </p:cNvPr>
          <p:cNvSpPr txBox="1">
            <a:spLocks noChangeArrowheads="1"/>
          </p:cNvSpPr>
          <p:nvPr/>
        </p:nvSpPr>
        <p:spPr>
          <a:xfrm>
            <a:off x="685799" y="228600"/>
            <a:ext cx="10802815" cy="9144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000" i="1" kern="1200">
                <a:solidFill>
                  <a:srgbClr val="000000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altLang="en-US" dirty="0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Defining a Class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7D42FE3B-1B81-89D8-20FE-CFBF8D4F33E7}"/>
              </a:ext>
            </a:extLst>
          </p:cNvPr>
          <p:cNvSpPr txBox="1">
            <a:spLocks noChangeArrowheads="1"/>
          </p:cNvSpPr>
          <p:nvPr/>
        </p:nvSpPr>
        <p:spPr>
          <a:xfrm>
            <a:off x="685799" y="1600200"/>
            <a:ext cx="10802815" cy="44196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800" dirty="0">
                <a:ea typeface="ＭＳ Ｐゴシック" panose="020B0600070205080204" pitchFamily="34" charset="-128"/>
              </a:rPr>
              <a:t>A </a:t>
            </a:r>
            <a:r>
              <a:rPr lang="en-US" altLang="en-US" sz="2800" i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class </a:t>
            </a:r>
            <a:r>
              <a:rPr lang="en-US" altLang="en-US" sz="2800" dirty="0">
                <a:ea typeface="ＭＳ Ｐゴシック" panose="020B0600070205080204" pitchFamily="34" charset="-128"/>
              </a:rPr>
              <a:t>is a special data type which defines how to build a certain kind of object.</a:t>
            </a:r>
          </a:p>
          <a:p>
            <a:pPr>
              <a:lnSpc>
                <a:spcPct val="90000"/>
              </a:lnSpc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</a:pPr>
            <a:r>
              <a:rPr lang="en-US" altLang="en-US" sz="2800" dirty="0">
                <a:ea typeface="ＭＳ Ｐゴシック" panose="020B0600070205080204" pitchFamily="34" charset="-128"/>
              </a:rPr>
              <a:t>The </a:t>
            </a:r>
            <a:r>
              <a:rPr lang="en-US" altLang="en-US" sz="2800" i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class</a:t>
            </a:r>
            <a:r>
              <a:rPr lang="en-US" altLang="en-US" sz="2800" dirty="0">
                <a:ea typeface="ＭＳ Ｐゴシック" panose="020B0600070205080204" pitchFamily="34" charset="-128"/>
              </a:rPr>
              <a:t> also stores some data items that are shared by all the instances of this class</a:t>
            </a:r>
          </a:p>
          <a:p>
            <a:pPr>
              <a:lnSpc>
                <a:spcPct val="90000"/>
              </a:lnSpc>
            </a:pPr>
            <a:endParaRPr lang="en-US" altLang="en-US" sz="2800" dirty="0">
              <a:ea typeface="ＭＳ Ｐゴシック" panose="020B0600070205080204" pitchFamily="34" charset="-128"/>
            </a:endParaRPr>
          </a:p>
          <a:p>
            <a:pPr>
              <a:lnSpc>
                <a:spcPct val="90000"/>
              </a:lnSpc>
            </a:pPr>
            <a:r>
              <a:rPr lang="en-US" altLang="en-US" sz="2800" i="1" dirty="0">
                <a:solidFill>
                  <a:schemeClr val="accent2"/>
                </a:solidFill>
                <a:ea typeface="ＭＳ Ｐゴシック" panose="020B0600070205080204" pitchFamily="34" charset="-128"/>
              </a:rPr>
              <a:t>Instances </a:t>
            </a:r>
            <a:r>
              <a:rPr lang="en-US" altLang="en-US" sz="2800" dirty="0">
                <a:ea typeface="ＭＳ Ｐゴシック" panose="020B0600070205080204" pitchFamily="34" charset="-128"/>
              </a:rPr>
              <a:t>are objects that are created which follow the definition given inside of the class</a:t>
            </a:r>
          </a:p>
        </p:txBody>
      </p:sp>
    </p:spTree>
    <p:extLst>
      <p:ext uri="{BB962C8B-B14F-4D97-AF65-F5344CB8AC3E}">
        <p14:creationId xmlns:p14="http://schemas.microsoft.com/office/powerpoint/2010/main" val="14833157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28240654-6028-5FA4-A586-7021DF4A7C3C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228600"/>
            <a:ext cx="11027780" cy="9144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4000" i="1" kern="1200">
                <a:solidFill>
                  <a:srgbClr val="000000"/>
                </a:solidFill>
                <a:highlight>
                  <a:srgbClr val="FFFF00"/>
                </a:highlight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n-US" altLang="en-US">
                <a:effectLst>
                  <a:outerShdw blurRad="38100" dist="38100" dir="2700000" algn="tl">
                    <a:srgbClr val="000000"/>
                  </a:outerShdw>
                </a:effectLst>
                <a:ea typeface="ＭＳ Ｐゴシック" panose="020B0600070205080204" pitchFamily="34" charset="-128"/>
              </a:rPr>
              <a:t>Methods in Classes</a:t>
            </a:r>
          </a:p>
        </p:txBody>
      </p:sp>
      <p:sp>
        <p:nvSpPr>
          <p:cNvPr id="3" name="Rectangle 3">
            <a:extLst>
              <a:ext uri="{FF2B5EF4-FFF2-40B4-BE49-F238E27FC236}">
                <a16:creationId xmlns:a16="http://schemas.microsoft.com/office/drawing/2014/main" id="{9C910D79-23E5-6C27-AB4B-F687621C742F}"/>
              </a:ext>
            </a:extLst>
          </p:cNvPr>
          <p:cNvSpPr txBox="1">
            <a:spLocks noChangeArrowheads="1"/>
          </p:cNvSpPr>
          <p:nvPr/>
        </p:nvSpPr>
        <p:spPr>
          <a:xfrm>
            <a:off x="685800" y="1524000"/>
            <a:ext cx="11027780" cy="449580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008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2296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Consolas" panose="020B0609020204030204" pitchFamily="49" charset="0"/>
              <a:buChar char="+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0584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2800">
                <a:ea typeface="ＭＳ Ｐゴシック" panose="020B0600070205080204" pitchFamily="34" charset="-128"/>
              </a:rPr>
              <a:t>Define a </a:t>
            </a:r>
            <a:r>
              <a:rPr lang="en-US" altLang="en-US" sz="2800" i="1">
                <a:solidFill>
                  <a:schemeClr val="accent2"/>
                </a:solidFill>
                <a:ea typeface="ＭＳ Ｐゴシック" panose="020B0600070205080204" pitchFamily="34" charset="-128"/>
              </a:rPr>
              <a:t>method </a:t>
            </a:r>
            <a:r>
              <a:rPr lang="en-US" altLang="en-US" sz="2800">
                <a:ea typeface="ＭＳ Ｐゴシック" panose="020B0600070205080204" pitchFamily="34" charset="-128"/>
              </a:rPr>
              <a:t>in a </a:t>
            </a:r>
            <a:r>
              <a:rPr lang="en-US" altLang="en-US" sz="2800" i="1">
                <a:solidFill>
                  <a:schemeClr val="accent2"/>
                </a:solidFill>
                <a:ea typeface="ＭＳ Ｐゴシック" panose="020B0600070205080204" pitchFamily="34" charset="-128"/>
              </a:rPr>
              <a:t>class </a:t>
            </a:r>
            <a:r>
              <a:rPr lang="en-US" altLang="en-US" sz="2800">
                <a:ea typeface="ＭＳ Ｐゴシック" panose="020B0600070205080204" pitchFamily="34" charset="-128"/>
              </a:rPr>
              <a:t>by including function definitions within the scope of the class block</a:t>
            </a:r>
          </a:p>
          <a:p>
            <a:r>
              <a:rPr lang="en-US" altLang="en-US" sz="2800">
                <a:ea typeface="ＭＳ Ｐゴシック" panose="020B0600070205080204" pitchFamily="34" charset="-128"/>
              </a:rPr>
              <a:t>There must be a special first argument </a:t>
            </a:r>
            <a:r>
              <a:rPr lang="en-US" altLang="en-US" sz="2800" b="1" i="1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self</a:t>
            </a:r>
            <a:r>
              <a:rPr lang="en-US" altLang="en-US" sz="2800" i="1">
                <a:solidFill>
                  <a:schemeClr val="accent2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>
                <a:ea typeface="ＭＳ Ｐゴシック" panose="020B0600070205080204" pitchFamily="34" charset="-128"/>
              </a:rPr>
              <a:t>in </a:t>
            </a:r>
            <a:r>
              <a:rPr lang="en-US" altLang="en-US" sz="2800" i="1" u="sng">
                <a:ea typeface="ＭＳ Ｐゴシック" panose="020B0600070205080204" pitchFamily="34" charset="-128"/>
              </a:rPr>
              <a:t>all</a:t>
            </a:r>
            <a:r>
              <a:rPr lang="en-US" altLang="en-US" sz="2800">
                <a:ea typeface="ＭＳ Ｐゴシック" panose="020B0600070205080204" pitchFamily="34" charset="-128"/>
              </a:rPr>
              <a:t> of method definitions which gets bound to the calling instance</a:t>
            </a:r>
          </a:p>
          <a:p>
            <a:r>
              <a:rPr lang="en-US" altLang="en-US" sz="2800">
                <a:ea typeface="ＭＳ Ｐゴシック" panose="020B0600070205080204" pitchFamily="34" charset="-128"/>
              </a:rPr>
              <a:t>There is usually a special method called </a:t>
            </a:r>
            <a:r>
              <a:rPr lang="en-US" altLang="en-US" sz="2800" b="1" i="1">
                <a:solidFill>
                  <a:schemeClr val="accent2"/>
                </a:solidFill>
                <a:latin typeface="Courier New" panose="02070309020205020404" pitchFamily="49" charset="0"/>
                <a:ea typeface="ＭＳ Ｐゴシック" panose="020B0600070205080204" pitchFamily="34" charset="-128"/>
              </a:rPr>
              <a:t>__init__</a:t>
            </a:r>
            <a:r>
              <a:rPr lang="en-US" altLang="en-US" sz="2800" i="1">
                <a:solidFill>
                  <a:schemeClr val="accent2"/>
                </a:solidFill>
                <a:ea typeface="ＭＳ Ｐゴシック" panose="020B0600070205080204" pitchFamily="34" charset="-128"/>
              </a:rPr>
              <a:t> </a:t>
            </a:r>
            <a:r>
              <a:rPr lang="en-US" altLang="en-US" sz="2800">
                <a:ea typeface="ＭＳ Ｐゴシック" panose="020B0600070205080204" pitchFamily="34" charset="-128"/>
              </a:rPr>
              <a:t>in most classes</a:t>
            </a:r>
            <a:endParaRPr lang="en-US" altLang="en-US" sz="2800" dirty="0">
              <a:ea typeface="ＭＳ Ｐゴシック" panose="020B0600070205080204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97607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F10E33-DAE0-F479-0BC4-A639D3CF0B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5023" y="491506"/>
            <a:ext cx="8775700" cy="863600"/>
          </a:xfrm>
          <a:prstGeom prst="rect">
            <a:avLst/>
          </a:prstGeom>
        </p:spPr>
      </p:pic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543CD17E-748D-420E-B7C1-BD063E076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5023" y="1355105"/>
            <a:ext cx="8775700" cy="2698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22405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04144F-341E-792F-5166-5024C44A600D}"/>
              </a:ext>
            </a:extLst>
          </p:cNvPr>
          <p:cNvSpPr txBox="1"/>
          <p:nvPr/>
        </p:nvSpPr>
        <p:spPr>
          <a:xfrm>
            <a:off x="1330913" y="308758"/>
            <a:ext cx="953017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u="sng" dirty="0"/>
              <a:t>What do I need to know to complete the Hangman Project?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6DF49E0-6BDC-B495-C86D-4EFB7476AAD3}"/>
              </a:ext>
            </a:extLst>
          </p:cNvPr>
          <p:cNvSpPr txBox="1"/>
          <p:nvPr/>
        </p:nvSpPr>
        <p:spPr>
          <a:xfrm>
            <a:off x="3986286" y="1228397"/>
            <a:ext cx="4219425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GitHub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Python Programming 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Data types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Lists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Loops</a:t>
            </a:r>
          </a:p>
          <a:p>
            <a:pPr marL="914400" lvl="1" indent="-457200">
              <a:buFont typeface="Courier New" panose="02070309020205020404" pitchFamily="49" charset="0"/>
              <a:buChar char="o"/>
            </a:pPr>
            <a:r>
              <a:rPr lang="en-US" sz="2800" dirty="0"/>
              <a:t>Functions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07776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t's a marathon not a sprint — an overused and misunderstood saying. | by  Sam Juraschka | Medium">
            <a:extLst>
              <a:ext uri="{FF2B5EF4-FFF2-40B4-BE49-F238E27FC236}">
                <a16:creationId xmlns:a16="http://schemas.microsoft.com/office/drawing/2014/main" id="{AF3E6FC0-ECD5-BF3D-7FF1-8C26B5A140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42938"/>
            <a:ext cx="12192000" cy="55705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6434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Reinvent The Wheel Quotes. QuotesGram">
            <a:extLst>
              <a:ext uri="{FF2B5EF4-FFF2-40B4-BE49-F238E27FC236}">
                <a16:creationId xmlns:a16="http://schemas.microsoft.com/office/drawing/2014/main" id="{A76C308F-AFD0-3A0A-4F59-494EAC843E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59462" y="0"/>
            <a:ext cx="5873076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1088937"/>
      </p:ext>
    </p:extLst>
  </p:cSld>
  <p:clrMapOvr>
    <a:masterClrMapping/>
  </p:clrMapOvr>
</p:sld>
</file>

<file path=ppt/theme/theme1.xml><?xml version="1.0" encoding="utf-8"?>
<a:theme xmlns:a="http://schemas.openxmlformats.org/drawingml/2006/main" name="StreetscapeVTI">
  <a:themeElements>
    <a:clrScheme name="AnalogousFromLightSeedLeftStep">
      <a:dk1>
        <a:srgbClr val="000000"/>
      </a:dk1>
      <a:lt1>
        <a:srgbClr val="FFFFFF"/>
      </a:lt1>
      <a:dk2>
        <a:srgbClr val="412A24"/>
      </a:dk2>
      <a:lt2>
        <a:srgbClr val="E8E2E3"/>
      </a:lt2>
      <a:accent1>
        <a:srgbClr val="80AAA3"/>
      </a:accent1>
      <a:accent2>
        <a:srgbClr val="74AC8C"/>
      </a:accent2>
      <a:accent3>
        <a:srgbClr val="7EAA7E"/>
      </a:accent3>
      <a:accent4>
        <a:srgbClr val="8BAB74"/>
      </a:accent4>
      <a:accent5>
        <a:srgbClr val="9EA57C"/>
      </a:accent5>
      <a:accent6>
        <a:srgbClr val="AEA076"/>
      </a:accent6>
      <a:hlink>
        <a:srgbClr val="AE6974"/>
      </a:hlink>
      <a:folHlink>
        <a:srgbClr val="7F7F7F"/>
      </a:folHlink>
    </a:clrScheme>
    <a:fontScheme name="Street">
      <a:majorFont>
        <a:latin typeface="Franklin Gothic Heavy"/>
        <a:ea typeface=""/>
        <a:cs typeface=""/>
      </a:majorFont>
      <a:minorFont>
        <a:latin typeface="Consola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treetscapeVTI" id="{B20F88EA-96D0-4E96-9207-A1488DAC5867}" vid="{3F7E5CFE-E584-4E58-A75E-141AC45B149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135</Words>
  <Application>Microsoft Macintosh PowerPoint</Application>
  <PresentationFormat>Widescreen</PresentationFormat>
  <Paragraphs>22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Consolas</vt:lpstr>
      <vt:lpstr>Courier New</vt:lpstr>
      <vt:lpstr>Franklin Gothic Heavy</vt:lpstr>
      <vt:lpstr>StreetscapeVTI</vt:lpstr>
      <vt:lpstr>Ai Core  Hangman Project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Core  Hangman Project</dc:title>
  <dc:creator>mansur can</dc:creator>
  <cp:lastModifiedBy>mansur can</cp:lastModifiedBy>
  <cp:revision>4</cp:revision>
  <dcterms:created xsi:type="dcterms:W3CDTF">2022-05-12T17:53:47Z</dcterms:created>
  <dcterms:modified xsi:type="dcterms:W3CDTF">2022-05-12T19:59:10Z</dcterms:modified>
</cp:coreProperties>
</file>

<file path=docProps/thumbnail.jpeg>
</file>